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Grand Cru S Bold" charset="1" panose="00000800000000000000"/>
      <p:regular r:id="rId12"/>
    </p:embeddedFont>
    <p:embeddedFont>
      <p:font typeface="Questrial" charset="1" panose="02000000000000000000"/>
      <p:regular r:id="rId13"/>
    </p:embeddedFont>
    <p:embeddedFont>
      <p:font typeface="29LT Adir Semi-Bold" charset="1" panose="00000706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2.png>
</file>

<file path=ppt/media/image3.svg>
</file>

<file path=ppt/media/image4.pn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jpe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jpe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92716"/>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Freeform 9" id="9"/>
          <p:cNvSpPr/>
          <p:nvPr/>
        </p:nvSpPr>
        <p:spPr>
          <a:xfrm flipH="false" flipV="false" rot="0">
            <a:off x="14104662" y="2832967"/>
            <a:ext cx="2738459" cy="3218346"/>
          </a:xfrm>
          <a:custGeom>
            <a:avLst/>
            <a:gdLst/>
            <a:ahLst/>
            <a:cxnLst/>
            <a:rect r="r" b="b" t="t" l="l"/>
            <a:pathLst>
              <a:path h="3218346" w="2738459">
                <a:moveTo>
                  <a:pt x="0" y="0"/>
                </a:moveTo>
                <a:lnTo>
                  <a:pt x="2738459" y="0"/>
                </a:lnTo>
                <a:lnTo>
                  <a:pt x="2738459" y="3218346"/>
                </a:lnTo>
                <a:lnTo>
                  <a:pt x="0" y="3218346"/>
                </a:lnTo>
                <a:lnTo>
                  <a:pt x="0" y="0"/>
                </a:lnTo>
                <a:close/>
              </a:path>
            </a:pathLst>
          </a:custGeom>
          <a:blipFill>
            <a:blip r:embed="rId2"/>
            <a:stretch>
              <a:fillRect l="-13034" t="-4432" r="-16589" b="-5864"/>
            </a:stretch>
          </a:blipFill>
        </p:spPr>
      </p:sp>
      <p:sp>
        <p:nvSpPr>
          <p:cNvPr name="Freeform 10" id="10"/>
          <p:cNvSpPr/>
          <p:nvPr/>
        </p:nvSpPr>
        <p:spPr>
          <a:xfrm flipH="false" flipV="false" rot="-3878630">
            <a:off x="3680702" y="1471233"/>
            <a:ext cx="2034541" cy="1667625"/>
          </a:xfrm>
          <a:custGeom>
            <a:avLst/>
            <a:gdLst/>
            <a:ahLst/>
            <a:cxnLst/>
            <a:rect r="r" b="b" t="t" l="l"/>
            <a:pathLst>
              <a:path h="1667625" w="2034541">
                <a:moveTo>
                  <a:pt x="0" y="0"/>
                </a:moveTo>
                <a:lnTo>
                  <a:pt x="2034540" y="0"/>
                </a:lnTo>
                <a:lnTo>
                  <a:pt x="2034540" y="1667624"/>
                </a:lnTo>
                <a:lnTo>
                  <a:pt x="0" y="16676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3173931" y="6293853"/>
            <a:ext cx="4242992" cy="2681983"/>
          </a:xfrm>
          <a:custGeom>
            <a:avLst/>
            <a:gdLst/>
            <a:ahLst/>
            <a:cxnLst/>
            <a:rect r="r" b="b" t="t" l="l"/>
            <a:pathLst>
              <a:path h="2681983" w="4242992">
                <a:moveTo>
                  <a:pt x="0" y="0"/>
                </a:moveTo>
                <a:lnTo>
                  <a:pt x="4242991" y="0"/>
                </a:lnTo>
                <a:lnTo>
                  <a:pt x="4242991" y="2681984"/>
                </a:lnTo>
                <a:lnTo>
                  <a:pt x="0" y="2681984"/>
                </a:lnTo>
                <a:lnTo>
                  <a:pt x="0" y="0"/>
                </a:lnTo>
                <a:close/>
              </a:path>
            </a:pathLst>
          </a:custGeom>
          <a:blipFill>
            <a:blip r:embed="rId5"/>
            <a:stretch>
              <a:fillRect l="-7004" t="-21252" r="-5503" b="-23396"/>
            </a:stretch>
          </a:blipFill>
        </p:spPr>
      </p:sp>
      <p:sp>
        <p:nvSpPr>
          <p:cNvPr name="TextBox 12" id="12"/>
          <p:cNvSpPr txBox="true"/>
          <p:nvPr/>
        </p:nvSpPr>
        <p:spPr>
          <a:xfrm rot="0">
            <a:off x="3315714" y="2398028"/>
            <a:ext cx="11290553" cy="4107274"/>
          </a:xfrm>
          <a:prstGeom prst="rect">
            <a:avLst/>
          </a:prstGeom>
        </p:spPr>
        <p:txBody>
          <a:bodyPr anchor="t" rtlCol="false" tIns="0" lIns="0" bIns="0" rIns="0">
            <a:spAutoFit/>
          </a:bodyPr>
          <a:lstStyle/>
          <a:p>
            <a:pPr algn="ctr">
              <a:lnSpc>
                <a:spcPts val="10798"/>
              </a:lnSpc>
            </a:pPr>
            <a:r>
              <a:rPr lang="en-US" sz="9074">
                <a:solidFill>
                  <a:srgbClr val="261310"/>
                </a:solidFill>
                <a:latin typeface="Grand Cru S Bold"/>
              </a:rPr>
              <a:t>TEKNOLOJI HAZIRLIK SEVIYELERI</a:t>
            </a:r>
          </a:p>
        </p:txBody>
      </p:sp>
      <p:sp>
        <p:nvSpPr>
          <p:cNvPr name="Freeform 13" id="13"/>
          <p:cNvSpPr/>
          <p:nvPr/>
        </p:nvSpPr>
        <p:spPr>
          <a:xfrm flipH="false" flipV="false" rot="0">
            <a:off x="1186322" y="2069819"/>
            <a:ext cx="3502854" cy="6816969"/>
          </a:xfrm>
          <a:custGeom>
            <a:avLst/>
            <a:gdLst/>
            <a:ahLst/>
            <a:cxnLst/>
            <a:rect r="r" b="b" t="t" l="l"/>
            <a:pathLst>
              <a:path h="6816969" w="3502854">
                <a:moveTo>
                  <a:pt x="0" y="0"/>
                </a:moveTo>
                <a:lnTo>
                  <a:pt x="3502854" y="0"/>
                </a:lnTo>
                <a:lnTo>
                  <a:pt x="3502854" y="6816970"/>
                </a:lnTo>
                <a:lnTo>
                  <a:pt x="0" y="68169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9536387">
            <a:off x="12906278" y="1468382"/>
            <a:ext cx="3399978" cy="1673325"/>
          </a:xfrm>
          <a:custGeom>
            <a:avLst/>
            <a:gdLst/>
            <a:ahLst/>
            <a:cxnLst/>
            <a:rect r="r" b="b" t="t" l="l"/>
            <a:pathLst>
              <a:path h="1673325" w="3399978">
                <a:moveTo>
                  <a:pt x="0" y="0"/>
                </a:moveTo>
                <a:lnTo>
                  <a:pt x="3399978" y="0"/>
                </a:lnTo>
                <a:lnTo>
                  <a:pt x="3399978" y="1673326"/>
                </a:lnTo>
                <a:lnTo>
                  <a:pt x="0" y="16733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false" flipV="false" rot="0">
            <a:off x="7087211" y="7119626"/>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10">
              <a:alphaModFix amt="30000"/>
            </a:blip>
            <a:stretch>
              <a:fillRect l="0" t="-42528" r="0" b="-49379"/>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86017"/>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3719498" y="1400582"/>
            <a:ext cx="10849005" cy="1267900"/>
          </a:xfrm>
          <a:prstGeom prst="rect">
            <a:avLst/>
          </a:prstGeom>
        </p:spPr>
        <p:txBody>
          <a:bodyPr anchor="t" rtlCol="false" tIns="0" lIns="0" bIns="0" rIns="0">
            <a:spAutoFit/>
          </a:bodyPr>
          <a:lstStyle/>
          <a:p>
            <a:pPr algn="ctr">
              <a:lnSpc>
                <a:spcPts val="9932"/>
              </a:lnSpc>
            </a:pPr>
            <a:r>
              <a:rPr lang="en-US" sz="8346">
                <a:solidFill>
                  <a:srgbClr val="261310"/>
                </a:solidFill>
                <a:latin typeface="Grand Cru S Bold"/>
              </a:rPr>
              <a:t>NEDİR ?</a:t>
            </a:r>
          </a:p>
        </p:txBody>
      </p:sp>
      <p:sp>
        <p:nvSpPr>
          <p:cNvPr name="TextBox 10" id="10"/>
          <p:cNvSpPr txBox="true"/>
          <p:nvPr/>
        </p:nvSpPr>
        <p:spPr>
          <a:xfrm rot="0">
            <a:off x="3268641" y="3501172"/>
            <a:ext cx="11649524" cy="5757128"/>
          </a:xfrm>
          <a:prstGeom prst="rect">
            <a:avLst/>
          </a:prstGeom>
        </p:spPr>
        <p:txBody>
          <a:bodyPr anchor="t" rtlCol="false" tIns="0" lIns="0" bIns="0" rIns="0">
            <a:spAutoFit/>
          </a:bodyPr>
          <a:lstStyle/>
          <a:p>
            <a:pPr algn="ctr">
              <a:lnSpc>
                <a:spcPts val="5078"/>
              </a:lnSpc>
            </a:pPr>
            <a:r>
              <a:rPr lang="en-US" sz="3276">
                <a:solidFill>
                  <a:srgbClr val="261310"/>
                </a:solidFill>
                <a:latin typeface="Questrial"/>
              </a:rPr>
              <a:t> TÜBİTAK tarafından yapılan tanımda TRL, geliştirilmekte olan bir teknolojinin olgunluk ve kullanılabilirlik seviyesini ölçmek amacıyla kullanılan bir endeks olarak tanımlamaktadır. Bu endeks daha çok karar vericiler için karşılaştırma (benchmarking), risk yönetimi ve fonlama kararı verme amacıyla kullanılmaktadır. İlgili teknolojinin kullanım için ne kadar olgun olduğunun nitel olarak belirlenmesi için kullanılan 1-9 seviyeden oluşan bir ölçüttür.</a:t>
            </a:r>
          </a:p>
          <a:p>
            <a:pPr algn="ctr">
              <a:lnSpc>
                <a:spcPts val="5078"/>
              </a:lnSpc>
            </a:pPr>
          </a:p>
        </p:txBody>
      </p:sp>
      <p:sp>
        <p:nvSpPr>
          <p:cNvPr name="Freeform 11" id="11"/>
          <p:cNvSpPr/>
          <p:nvPr/>
        </p:nvSpPr>
        <p:spPr>
          <a:xfrm flipH="false" flipV="false" rot="5400000">
            <a:off x="12202032" y="4372874"/>
            <a:ext cx="7504886" cy="1541251"/>
          </a:xfrm>
          <a:custGeom>
            <a:avLst/>
            <a:gdLst/>
            <a:ahLst/>
            <a:cxnLst/>
            <a:rect r="r" b="b" t="t" l="l"/>
            <a:pathLst>
              <a:path h="1541251" w="7504886">
                <a:moveTo>
                  <a:pt x="0" y="0"/>
                </a:moveTo>
                <a:lnTo>
                  <a:pt x="7504886" y="0"/>
                </a:lnTo>
                <a:lnTo>
                  <a:pt x="7504886" y="1541252"/>
                </a:lnTo>
                <a:lnTo>
                  <a:pt x="0" y="154125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5400000">
            <a:off x="-1582655" y="4360322"/>
            <a:ext cx="7608663" cy="1562563"/>
          </a:xfrm>
          <a:custGeom>
            <a:avLst/>
            <a:gdLst/>
            <a:ahLst/>
            <a:cxnLst/>
            <a:rect r="r" b="b" t="t" l="l"/>
            <a:pathLst>
              <a:path h="1562563" w="7608663">
                <a:moveTo>
                  <a:pt x="0" y="0"/>
                </a:moveTo>
                <a:lnTo>
                  <a:pt x="7608663" y="0"/>
                </a:lnTo>
                <a:lnTo>
                  <a:pt x="7608663" y="1562564"/>
                </a:lnTo>
                <a:lnTo>
                  <a:pt x="0" y="15625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7087211" y="7119626"/>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4">
              <a:alphaModFix amt="30000"/>
            </a:blip>
            <a:stretch>
              <a:fillRect l="0" t="-42528" r="0" b="-49379"/>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907148"/>
            <a:chOff x="0" y="0"/>
            <a:chExt cx="23206071" cy="13209531"/>
          </a:xfrm>
        </p:grpSpPr>
        <p:grpSp>
          <p:nvGrpSpPr>
            <p:cNvPr name="Group 3" id="3"/>
            <p:cNvGrpSpPr/>
            <p:nvPr/>
          </p:nvGrpSpPr>
          <p:grpSpPr>
            <a:xfrm rot="0">
              <a:off x="0" y="0"/>
              <a:ext cx="23206071" cy="13209531"/>
              <a:chOff x="0" y="0"/>
              <a:chExt cx="4596479" cy="2616442"/>
            </a:xfrm>
          </p:grpSpPr>
          <p:sp>
            <p:nvSpPr>
              <p:cNvPr name="Freeform 4" id="4"/>
              <p:cNvSpPr/>
              <p:nvPr/>
            </p:nvSpPr>
            <p:spPr>
              <a:xfrm flipH="false" flipV="false" rot="0">
                <a:off x="0" y="0"/>
                <a:ext cx="4596479" cy="2616442"/>
              </a:xfrm>
              <a:custGeom>
                <a:avLst/>
                <a:gdLst/>
                <a:ahLst/>
                <a:cxnLst/>
                <a:rect r="r" b="b" t="t" l="l"/>
                <a:pathLst>
                  <a:path h="2616442" w="4596479">
                    <a:moveTo>
                      <a:pt x="4517061" y="0"/>
                    </a:moveTo>
                    <a:lnTo>
                      <a:pt x="79418" y="0"/>
                    </a:lnTo>
                    <a:cubicBezTo>
                      <a:pt x="79418" y="43699"/>
                      <a:pt x="44079" y="79418"/>
                      <a:pt x="0" y="79418"/>
                    </a:cubicBezTo>
                    <a:lnTo>
                      <a:pt x="0" y="2537024"/>
                    </a:lnTo>
                    <a:cubicBezTo>
                      <a:pt x="43699" y="2537024"/>
                      <a:pt x="79418" y="2572363"/>
                      <a:pt x="79418" y="2616442"/>
                    </a:cubicBezTo>
                    <a:lnTo>
                      <a:pt x="4517061" y="2616442"/>
                    </a:lnTo>
                    <a:cubicBezTo>
                      <a:pt x="4517061" y="2572742"/>
                      <a:pt x="4552400" y="2537024"/>
                      <a:pt x="4596479" y="2537024"/>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58786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93433"/>
              <a:ext cx="22836362" cy="12808731"/>
              <a:chOff x="0" y="0"/>
              <a:chExt cx="4596479" cy="2578128"/>
            </a:xfrm>
          </p:grpSpPr>
          <p:sp>
            <p:nvSpPr>
              <p:cNvPr name="Freeform 7" id="7"/>
              <p:cNvSpPr/>
              <p:nvPr/>
            </p:nvSpPr>
            <p:spPr>
              <a:xfrm flipH="false" flipV="false" rot="0">
                <a:off x="0" y="0"/>
                <a:ext cx="4596479" cy="2578128"/>
              </a:xfrm>
              <a:custGeom>
                <a:avLst/>
                <a:gdLst/>
                <a:ahLst/>
                <a:cxnLst/>
                <a:rect r="r" b="b" t="t" l="l"/>
                <a:pathLst>
                  <a:path h="2578128" w="4596479">
                    <a:moveTo>
                      <a:pt x="4517061" y="0"/>
                    </a:moveTo>
                    <a:lnTo>
                      <a:pt x="79418" y="0"/>
                    </a:lnTo>
                    <a:cubicBezTo>
                      <a:pt x="79418" y="43699"/>
                      <a:pt x="44079" y="79418"/>
                      <a:pt x="0" y="79418"/>
                    </a:cubicBezTo>
                    <a:lnTo>
                      <a:pt x="0" y="2498710"/>
                    </a:lnTo>
                    <a:cubicBezTo>
                      <a:pt x="43699" y="2498710"/>
                      <a:pt x="79418" y="2534049"/>
                      <a:pt x="79418" y="2578128"/>
                    </a:cubicBezTo>
                    <a:lnTo>
                      <a:pt x="4517061" y="2578128"/>
                    </a:lnTo>
                    <a:cubicBezTo>
                      <a:pt x="4517061" y="2534429"/>
                      <a:pt x="4552400" y="2498710"/>
                      <a:pt x="4596479" y="2498710"/>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549553"/>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2419934" y="452008"/>
            <a:ext cx="9452351" cy="1519556"/>
          </a:xfrm>
          <a:prstGeom prst="rect">
            <a:avLst/>
          </a:prstGeom>
        </p:spPr>
        <p:txBody>
          <a:bodyPr anchor="t" rtlCol="false" tIns="0" lIns="0" bIns="0" rIns="0">
            <a:spAutoFit/>
          </a:bodyPr>
          <a:lstStyle/>
          <a:p>
            <a:pPr algn="l">
              <a:lnSpc>
                <a:spcPts val="12319"/>
              </a:lnSpc>
              <a:spcBef>
                <a:spcPct val="0"/>
              </a:spcBef>
            </a:pPr>
            <a:r>
              <a:rPr lang="en-US" sz="8799">
                <a:solidFill>
                  <a:srgbClr val="261310"/>
                </a:solidFill>
                <a:latin typeface="Grand Cru S Bold"/>
              </a:rPr>
              <a:t>Projemiz ?</a:t>
            </a:r>
          </a:p>
        </p:txBody>
      </p:sp>
      <p:grpSp>
        <p:nvGrpSpPr>
          <p:cNvPr name="Group 10" id="10"/>
          <p:cNvGrpSpPr/>
          <p:nvPr/>
        </p:nvGrpSpPr>
        <p:grpSpPr>
          <a:xfrm rot="0">
            <a:off x="778307" y="1971564"/>
            <a:ext cx="1028340" cy="1028340"/>
            <a:chOff x="0" y="0"/>
            <a:chExt cx="1371120" cy="1371120"/>
          </a:xfrm>
        </p:grpSpPr>
        <p:grpSp>
          <p:nvGrpSpPr>
            <p:cNvPr name="Group 11" id="11"/>
            <p:cNvGrpSpPr/>
            <p:nvPr/>
          </p:nvGrpSpPr>
          <p:grpSpPr>
            <a:xfrm rot="0">
              <a:off x="0" y="0"/>
              <a:ext cx="1371120" cy="137112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3" id="13"/>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1</a:t>
              </a:r>
            </a:p>
          </p:txBody>
        </p:sp>
      </p:grpSp>
      <p:grpSp>
        <p:nvGrpSpPr>
          <p:cNvPr name="Group 15" id="15"/>
          <p:cNvGrpSpPr/>
          <p:nvPr/>
        </p:nvGrpSpPr>
        <p:grpSpPr>
          <a:xfrm rot="0">
            <a:off x="778307" y="3737745"/>
            <a:ext cx="1028340" cy="1028340"/>
            <a:chOff x="0" y="0"/>
            <a:chExt cx="1371120" cy="1371120"/>
          </a:xfrm>
        </p:grpSpPr>
        <p:grpSp>
          <p:nvGrpSpPr>
            <p:cNvPr name="Group 16" id="16"/>
            <p:cNvGrpSpPr/>
            <p:nvPr/>
          </p:nvGrpSpPr>
          <p:grpSpPr>
            <a:xfrm rot="0">
              <a:off x="0" y="0"/>
              <a:ext cx="1371120" cy="137112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8" id="18"/>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2</a:t>
              </a:r>
            </a:p>
          </p:txBody>
        </p:sp>
      </p:grpSp>
      <p:sp>
        <p:nvSpPr>
          <p:cNvPr name="TextBox 20" id="20"/>
          <p:cNvSpPr txBox="true"/>
          <p:nvPr/>
        </p:nvSpPr>
        <p:spPr>
          <a:xfrm rot="0">
            <a:off x="2419934" y="1647534"/>
            <a:ext cx="9452351" cy="14909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En düşük teknoloji hazırlık seviyesi olan bu seviyede ekip arkadaşlarımızla toplantı yapılarak görev dağılımlarına karar verildi. </a:t>
            </a:r>
          </a:p>
        </p:txBody>
      </p:sp>
      <p:sp>
        <p:nvSpPr>
          <p:cNvPr name="TextBox 21" id="21"/>
          <p:cNvSpPr txBox="true"/>
          <p:nvPr/>
        </p:nvSpPr>
        <p:spPr>
          <a:xfrm rot="0">
            <a:off x="2419934" y="3359835"/>
            <a:ext cx="9452351" cy="14909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Görev dağılımı ile her ekip üyesi gerekli çalışmalara başlayarak terllo üzerinden etiketlenen kartlar doğrultusunda çalışmalar yürütüldü.</a:t>
            </a:r>
          </a:p>
        </p:txBody>
      </p:sp>
      <p:grpSp>
        <p:nvGrpSpPr>
          <p:cNvPr name="Group 22" id="22"/>
          <p:cNvGrpSpPr/>
          <p:nvPr/>
        </p:nvGrpSpPr>
        <p:grpSpPr>
          <a:xfrm rot="0">
            <a:off x="778307" y="5499510"/>
            <a:ext cx="1028340" cy="1028340"/>
            <a:chOff x="0" y="0"/>
            <a:chExt cx="1371120" cy="1371120"/>
          </a:xfrm>
        </p:grpSpPr>
        <p:grpSp>
          <p:nvGrpSpPr>
            <p:cNvPr name="Group 23" id="23"/>
            <p:cNvGrpSpPr/>
            <p:nvPr/>
          </p:nvGrpSpPr>
          <p:grpSpPr>
            <a:xfrm rot="0">
              <a:off x="0" y="0"/>
              <a:ext cx="1371120" cy="137112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25" id="25"/>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3</a:t>
              </a:r>
            </a:p>
          </p:txBody>
        </p:sp>
      </p:grpSp>
      <p:sp>
        <p:nvSpPr>
          <p:cNvPr name="TextBox 27" id="27"/>
          <p:cNvSpPr txBox="true"/>
          <p:nvPr/>
        </p:nvSpPr>
        <p:spPr>
          <a:xfrm rot="0">
            <a:off x="2419934" y="5532170"/>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İncelenen kaos haritalardan Lorenz ve Rossler sistem hakkında matematiksel denklemler incelendi.</a:t>
            </a:r>
          </a:p>
        </p:txBody>
      </p:sp>
      <p:sp>
        <p:nvSpPr>
          <p:cNvPr name="Freeform 28" id="28"/>
          <p:cNvSpPr/>
          <p:nvPr/>
        </p:nvSpPr>
        <p:spPr>
          <a:xfrm flipH="false" flipV="false" rot="0">
            <a:off x="12494764" y="1297511"/>
            <a:ext cx="3952471" cy="7691978"/>
          </a:xfrm>
          <a:custGeom>
            <a:avLst/>
            <a:gdLst/>
            <a:ahLst/>
            <a:cxnLst/>
            <a:rect r="r" b="b" t="t" l="l"/>
            <a:pathLst>
              <a:path h="7691978" w="3952471">
                <a:moveTo>
                  <a:pt x="0" y="0"/>
                </a:moveTo>
                <a:lnTo>
                  <a:pt x="3952472" y="0"/>
                </a:lnTo>
                <a:lnTo>
                  <a:pt x="3952472" y="7691978"/>
                </a:lnTo>
                <a:lnTo>
                  <a:pt x="0" y="76919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9" id="29"/>
          <p:cNvGrpSpPr/>
          <p:nvPr/>
        </p:nvGrpSpPr>
        <p:grpSpPr>
          <a:xfrm rot="0">
            <a:off x="778307" y="7261275"/>
            <a:ext cx="1028340" cy="1028340"/>
            <a:chOff x="0" y="0"/>
            <a:chExt cx="1371120" cy="1371120"/>
          </a:xfrm>
        </p:grpSpPr>
        <p:grpSp>
          <p:nvGrpSpPr>
            <p:cNvPr name="Group 30" id="30"/>
            <p:cNvGrpSpPr/>
            <p:nvPr/>
          </p:nvGrpSpPr>
          <p:grpSpPr>
            <a:xfrm rot="0">
              <a:off x="0" y="0"/>
              <a:ext cx="1371120" cy="137112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32" id="32"/>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4</a:t>
              </a:r>
            </a:p>
          </p:txBody>
        </p:sp>
      </p:grpSp>
      <p:grpSp>
        <p:nvGrpSpPr>
          <p:cNvPr name="Group 34" id="34"/>
          <p:cNvGrpSpPr/>
          <p:nvPr/>
        </p:nvGrpSpPr>
        <p:grpSpPr>
          <a:xfrm rot="0">
            <a:off x="778307" y="8989489"/>
            <a:ext cx="1028340" cy="1028340"/>
            <a:chOff x="0" y="0"/>
            <a:chExt cx="1371120" cy="1371120"/>
          </a:xfrm>
        </p:grpSpPr>
        <p:grpSp>
          <p:nvGrpSpPr>
            <p:cNvPr name="Group 35" id="35"/>
            <p:cNvGrpSpPr/>
            <p:nvPr/>
          </p:nvGrpSpPr>
          <p:grpSpPr>
            <a:xfrm rot="0">
              <a:off x="0" y="0"/>
              <a:ext cx="1371120" cy="1371120"/>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37" id="37"/>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38" id="38"/>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5</a:t>
              </a:r>
            </a:p>
          </p:txBody>
        </p:sp>
      </p:grpSp>
      <p:sp>
        <p:nvSpPr>
          <p:cNvPr name="TextBox 39" id="39"/>
          <p:cNvSpPr txBox="true"/>
          <p:nvPr/>
        </p:nvSpPr>
        <p:spPr>
          <a:xfrm rot="0">
            <a:off x="2419934" y="7209205"/>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İncelenen Lorenz ve Rossler sistemlerin denklemleri kod haline dönüştürülerek uygulamaya başlandı. </a:t>
            </a:r>
          </a:p>
        </p:txBody>
      </p:sp>
      <p:sp>
        <p:nvSpPr>
          <p:cNvPr name="TextBox 40" id="40"/>
          <p:cNvSpPr txBox="true"/>
          <p:nvPr/>
        </p:nvSpPr>
        <p:spPr>
          <a:xfrm rot="0">
            <a:off x="2284830" y="8886240"/>
            <a:ext cx="9587456"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Kod ortamının kullanıcılar tarafından etkileşimi için uygulama öncesi test edilerek hataların düzeltilmesi gerçekleştirildi. </a:t>
            </a:r>
          </a:p>
        </p:txBody>
      </p:sp>
      <p:sp>
        <p:nvSpPr>
          <p:cNvPr name="Freeform 41" id="41"/>
          <p:cNvSpPr/>
          <p:nvPr/>
        </p:nvSpPr>
        <p:spPr>
          <a:xfrm flipH="false" flipV="false" rot="0">
            <a:off x="7087211" y="7743246"/>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4">
              <a:alphaModFix amt="30000"/>
            </a:blip>
            <a:stretch>
              <a:fillRect l="0" t="-42528" r="0" b="-49379"/>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907148"/>
            <a:chOff x="0" y="0"/>
            <a:chExt cx="23206071" cy="13209531"/>
          </a:xfrm>
        </p:grpSpPr>
        <p:grpSp>
          <p:nvGrpSpPr>
            <p:cNvPr name="Group 3" id="3"/>
            <p:cNvGrpSpPr/>
            <p:nvPr/>
          </p:nvGrpSpPr>
          <p:grpSpPr>
            <a:xfrm rot="0">
              <a:off x="0" y="0"/>
              <a:ext cx="23206071" cy="13209531"/>
              <a:chOff x="0" y="0"/>
              <a:chExt cx="4596479" cy="2616442"/>
            </a:xfrm>
          </p:grpSpPr>
          <p:sp>
            <p:nvSpPr>
              <p:cNvPr name="Freeform 4" id="4"/>
              <p:cNvSpPr/>
              <p:nvPr/>
            </p:nvSpPr>
            <p:spPr>
              <a:xfrm flipH="false" flipV="false" rot="0">
                <a:off x="0" y="0"/>
                <a:ext cx="4596479" cy="2616442"/>
              </a:xfrm>
              <a:custGeom>
                <a:avLst/>
                <a:gdLst/>
                <a:ahLst/>
                <a:cxnLst/>
                <a:rect r="r" b="b" t="t" l="l"/>
                <a:pathLst>
                  <a:path h="2616442" w="4596479">
                    <a:moveTo>
                      <a:pt x="4517061" y="0"/>
                    </a:moveTo>
                    <a:lnTo>
                      <a:pt x="79418" y="0"/>
                    </a:lnTo>
                    <a:cubicBezTo>
                      <a:pt x="79418" y="43699"/>
                      <a:pt x="44079" y="79418"/>
                      <a:pt x="0" y="79418"/>
                    </a:cubicBezTo>
                    <a:lnTo>
                      <a:pt x="0" y="2537024"/>
                    </a:lnTo>
                    <a:cubicBezTo>
                      <a:pt x="43699" y="2537024"/>
                      <a:pt x="79418" y="2572363"/>
                      <a:pt x="79418" y="2616442"/>
                    </a:cubicBezTo>
                    <a:lnTo>
                      <a:pt x="4517061" y="2616442"/>
                    </a:lnTo>
                    <a:cubicBezTo>
                      <a:pt x="4517061" y="2572742"/>
                      <a:pt x="4552400" y="2537024"/>
                      <a:pt x="4596479" y="2537024"/>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58786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93433"/>
              <a:ext cx="22836362" cy="12808731"/>
              <a:chOff x="0" y="0"/>
              <a:chExt cx="4596479" cy="2578128"/>
            </a:xfrm>
          </p:grpSpPr>
          <p:sp>
            <p:nvSpPr>
              <p:cNvPr name="Freeform 7" id="7"/>
              <p:cNvSpPr/>
              <p:nvPr/>
            </p:nvSpPr>
            <p:spPr>
              <a:xfrm flipH="false" flipV="false" rot="0">
                <a:off x="0" y="0"/>
                <a:ext cx="4596479" cy="2578128"/>
              </a:xfrm>
              <a:custGeom>
                <a:avLst/>
                <a:gdLst/>
                <a:ahLst/>
                <a:cxnLst/>
                <a:rect r="r" b="b" t="t" l="l"/>
                <a:pathLst>
                  <a:path h="2578128" w="4596479">
                    <a:moveTo>
                      <a:pt x="4517061" y="0"/>
                    </a:moveTo>
                    <a:lnTo>
                      <a:pt x="79418" y="0"/>
                    </a:lnTo>
                    <a:cubicBezTo>
                      <a:pt x="79418" y="43699"/>
                      <a:pt x="44079" y="79418"/>
                      <a:pt x="0" y="79418"/>
                    </a:cubicBezTo>
                    <a:lnTo>
                      <a:pt x="0" y="2498710"/>
                    </a:lnTo>
                    <a:cubicBezTo>
                      <a:pt x="43699" y="2498710"/>
                      <a:pt x="79418" y="2534049"/>
                      <a:pt x="79418" y="2578128"/>
                    </a:cubicBezTo>
                    <a:lnTo>
                      <a:pt x="4517061" y="2578128"/>
                    </a:lnTo>
                    <a:cubicBezTo>
                      <a:pt x="4517061" y="2534429"/>
                      <a:pt x="4552400" y="2498710"/>
                      <a:pt x="4596479" y="2498710"/>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549553"/>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2419934" y="208402"/>
            <a:ext cx="9452351" cy="1519556"/>
          </a:xfrm>
          <a:prstGeom prst="rect">
            <a:avLst/>
          </a:prstGeom>
        </p:spPr>
        <p:txBody>
          <a:bodyPr anchor="t" rtlCol="false" tIns="0" lIns="0" bIns="0" rIns="0">
            <a:spAutoFit/>
          </a:bodyPr>
          <a:lstStyle/>
          <a:p>
            <a:pPr algn="l">
              <a:lnSpc>
                <a:spcPts val="12319"/>
              </a:lnSpc>
              <a:spcBef>
                <a:spcPct val="0"/>
              </a:spcBef>
            </a:pPr>
            <a:r>
              <a:rPr lang="en-US" sz="8799">
                <a:solidFill>
                  <a:srgbClr val="261310"/>
                </a:solidFill>
                <a:latin typeface="Grand Cru S Bold"/>
              </a:rPr>
              <a:t>Projemiz ?</a:t>
            </a:r>
          </a:p>
        </p:txBody>
      </p:sp>
      <p:grpSp>
        <p:nvGrpSpPr>
          <p:cNvPr name="Group 10" id="10"/>
          <p:cNvGrpSpPr/>
          <p:nvPr/>
        </p:nvGrpSpPr>
        <p:grpSpPr>
          <a:xfrm rot="0">
            <a:off x="778307" y="1971564"/>
            <a:ext cx="1028340" cy="1028340"/>
            <a:chOff x="0" y="0"/>
            <a:chExt cx="1371120" cy="1371120"/>
          </a:xfrm>
        </p:grpSpPr>
        <p:grpSp>
          <p:nvGrpSpPr>
            <p:cNvPr name="Group 11" id="11"/>
            <p:cNvGrpSpPr/>
            <p:nvPr/>
          </p:nvGrpSpPr>
          <p:grpSpPr>
            <a:xfrm rot="0">
              <a:off x="0" y="0"/>
              <a:ext cx="1371120" cy="137112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3" id="13"/>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6</a:t>
              </a:r>
            </a:p>
          </p:txBody>
        </p:sp>
      </p:grpSp>
      <p:grpSp>
        <p:nvGrpSpPr>
          <p:cNvPr name="Group 15" id="15"/>
          <p:cNvGrpSpPr/>
          <p:nvPr/>
        </p:nvGrpSpPr>
        <p:grpSpPr>
          <a:xfrm rot="0">
            <a:off x="778307" y="3737745"/>
            <a:ext cx="1028340" cy="1028340"/>
            <a:chOff x="0" y="0"/>
            <a:chExt cx="1371120" cy="1371120"/>
          </a:xfrm>
        </p:grpSpPr>
        <p:grpSp>
          <p:nvGrpSpPr>
            <p:cNvPr name="Group 16" id="16"/>
            <p:cNvGrpSpPr/>
            <p:nvPr/>
          </p:nvGrpSpPr>
          <p:grpSpPr>
            <a:xfrm rot="0">
              <a:off x="0" y="0"/>
              <a:ext cx="1371120" cy="137112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8" id="18"/>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7</a:t>
              </a:r>
            </a:p>
          </p:txBody>
        </p:sp>
      </p:grpSp>
      <p:sp>
        <p:nvSpPr>
          <p:cNvPr name="TextBox 20" id="20"/>
          <p:cNvSpPr txBox="true"/>
          <p:nvPr/>
        </p:nvSpPr>
        <p:spPr>
          <a:xfrm rot="0">
            <a:off x="2419934" y="2004224"/>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Hata düzeltmeleri yapıldıktan sonra canlıda gösterimi öncesinde uygulama yinelendi. </a:t>
            </a:r>
          </a:p>
        </p:txBody>
      </p:sp>
      <p:sp>
        <p:nvSpPr>
          <p:cNvPr name="TextBox 21" id="21"/>
          <p:cNvSpPr txBox="true"/>
          <p:nvPr/>
        </p:nvSpPr>
        <p:spPr>
          <a:xfrm rot="0">
            <a:off x="2419934" y="3680415"/>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Uygulamanın kullanıcılara sunulması aşaması olan tarayıcıda gösterimi gerçekleştirildi. </a:t>
            </a:r>
          </a:p>
        </p:txBody>
      </p:sp>
      <p:grpSp>
        <p:nvGrpSpPr>
          <p:cNvPr name="Group 22" id="22"/>
          <p:cNvGrpSpPr/>
          <p:nvPr/>
        </p:nvGrpSpPr>
        <p:grpSpPr>
          <a:xfrm rot="0">
            <a:off x="778307" y="5499510"/>
            <a:ext cx="1028340" cy="1028340"/>
            <a:chOff x="0" y="0"/>
            <a:chExt cx="1371120" cy="1371120"/>
          </a:xfrm>
        </p:grpSpPr>
        <p:grpSp>
          <p:nvGrpSpPr>
            <p:cNvPr name="Group 23" id="23"/>
            <p:cNvGrpSpPr/>
            <p:nvPr/>
          </p:nvGrpSpPr>
          <p:grpSpPr>
            <a:xfrm rot="0">
              <a:off x="0" y="0"/>
              <a:ext cx="1371120" cy="137112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25" id="25"/>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8</a:t>
              </a:r>
            </a:p>
          </p:txBody>
        </p:sp>
      </p:grpSp>
      <p:sp>
        <p:nvSpPr>
          <p:cNvPr name="TextBox 27" id="27"/>
          <p:cNvSpPr txBox="true"/>
          <p:nvPr/>
        </p:nvSpPr>
        <p:spPr>
          <a:xfrm rot="0">
            <a:off x="2419934" y="5532170"/>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Uygulamamın canlıya alınma öncesinde son testler yapılarak gerekli kontroller yapıldı.</a:t>
            </a:r>
          </a:p>
        </p:txBody>
      </p:sp>
      <p:sp>
        <p:nvSpPr>
          <p:cNvPr name="Freeform 28" id="28"/>
          <p:cNvSpPr/>
          <p:nvPr/>
        </p:nvSpPr>
        <p:spPr>
          <a:xfrm flipH="false" flipV="false" rot="0">
            <a:off x="12494764" y="1297511"/>
            <a:ext cx="3952471" cy="7691978"/>
          </a:xfrm>
          <a:custGeom>
            <a:avLst/>
            <a:gdLst/>
            <a:ahLst/>
            <a:cxnLst/>
            <a:rect r="r" b="b" t="t" l="l"/>
            <a:pathLst>
              <a:path h="7691978" w="3952471">
                <a:moveTo>
                  <a:pt x="0" y="0"/>
                </a:moveTo>
                <a:lnTo>
                  <a:pt x="3952472" y="0"/>
                </a:lnTo>
                <a:lnTo>
                  <a:pt x="3952472" y="7691978"/>
                </a:lnTo>
                <a:lnTo>
                  <a:pt x="0" y="76919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9" id="29"/>
          <p:cNvGrpSpPr/>
          <p:nvPr/>
        </p:nvGrpSpPr>
        <p:grpSpPr>
          <a:xfrm rot="0">
            <a:off x="778307" y="7261275"/>
            <a:ext cx="1028340" cy="1028340"/>
            <a:chOff x="0" y="0"/>
            <a:chExt cx="1371120" cy="1371120"/>
          </a:xfrm>
        </p:grpSpPr>
        <p:grpSp>
          <p:nvGrpSpPr>
            <p:cNvPr name="Group 30" id="30"/>
            <p:cNvGrpSpPr/>
            <p:nvPr/>
          </p:nvGrpSpPr>
          <p:grpSpPr>
            <a:xfrm rot="0">
              <a:off x="0" y="0"/>
              <a:ext cx="1371120" cy="137112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32" id="32"/>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9</a:t>
              </a:r>
            </a:p>
          </p:txBody>
        </p:sp>
      </p:grpSp>
      <p:sp>
        <p:nvSpPr>
          <p:cNvPr name="TextBox 34" id="34"/>
          <p:cNvSpPr txBox="true"/>
          <p:nvPr/>
        </p:nvSpPr>
        <p:spPr>
          <a:xfrm rot="0">
            <a:off x="2419934" y="7209205"/>
            <a:ext cx="9452351" cy="995680"/>
          </a:xfrm>
          <a:prstGeom prst="rect">
            <a:avLst/>
          </a:prstGeom>
        </p:spPr>
        <p:txBody>
          <a:bodyPr anchor="t" rtlCol="false" tIns="0" lIns="0" bIns="0" rIns="0">
            <a:spAutoFit/>
          </a:bodyPr>
          <a:lstStyle/>
          <a:p>
            <a:pPr algn="just">
              <a:lnSpc>
                <a:spcPts val="3919"/>
              </a:lnSpc>
            </a:pPr>
            <a:r>
              <a:rPr lang="en-US" sz="2799">
                <a:solidFill>
                  <a:srgbClr val="261310"/>
                </a:solidFill>
                <a:latin typeface="Questrial"/>
              </a:rPr>
              <a:t>Uygulama son kullanıcı tarafından görünebilir şekilde canlı ortama alındı. </a:t>
            </a:r>
          </a:p>
        </p:txBody>
      </p:sp>
      <p:sp>
        <p:nvSpPr>
          <p:cNvPr name="Freeform 35" id="35"/>
          <p:cNvSpPr/>
          <p:nvPr/>
        </p:nvSpPr>
        <p:spPr>
          <a:xfrm flipH="false" flipV="false" rot="0">
            <a:off x="7087211" y="7775445"/>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4">
              <a:alphaModFix amt="30000"/>
            </a:blip>
            <a:stretch>
              <a:fillRect l="0" t="-42528" r="0" b="-49379"/>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86017"/>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1692119" y="2226822"/>
            <a:ext cx="11824408" cy="1691640"/>
          </a:xfrm>
          <a:prstGeom prst="rect">
            <a:avLst/>
          </a:prstGeom>
        </p:spPr>
        <p:txBody>
          <a:bodyPr anchor="t" rtlCol="false" tIns="0" lIns="0" bIns="0" rIns="0">
            <a:spAutoFit/>
          </a:bodyPr>
          <a:lstStyle/>
          <a:p>
            <a:pPr algn="l">
              <a:lnSpc>
                <a:spcPts val="13860"/>
              </a:lnSpc>
              <a:spcBef>
                <a:spcPct val="0"/>
              </a:spcBef>
            </a:pPr>
            <a:r>
              <a:rPr lang="en-US" sz="9900">
                <a:solidFill>
                  <a:srgbClr val="261310"/>
                </a:solidFill>
                <a:latin typeface="Grand Cru S Bold"/>
              </a:rPr>
              <a:t>Sonuç </a:t>
            </a:r>
          </a:p>
        </p:txBody>
      </p:sp>
      <p:grpSp>
        <p:nvGrpSpPr>
          <p:cNvPr name="Group 10" id="10"/>
          <p:cNvGrpSpPr/>
          <p:nvPr/>
        </p:nvGrpSpPr>
        <p:grpSpPr>
          <a:xfrm rot="0">
            <a:off x="1827224" y="4827055"/>
            <a:ext cx="1028340" cy="1028340"/>
            <a:chOff x="0" y="0"/>
            <a:chExt cx="1371120" cy="1371120"/>
          </a:xfrm>
        </p:grpSpPr>
        <p:grpSp>
          <p:nvGrpSpPr>
            <p:cNvPr name="Group 11" id="11"/>
            <p:cNvGrpSpPr/>
            <p:nvPr/>
          </p:nvGrpSpPr>
          <p:grpSpPr>
            <a:xfrm rot="0">
              <a:off x="0" y="0"/>
              <a:ext cx="1371120" cy="137112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3" id="13"/>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01</a:t>
              </a:r>
            </a:p>
          </p:txBody>
        </p:sp>
      </p:grpSp>
      <p:grpSp>
        <p:nvGrpSpPr>
          <p:cNvPr name="Group 15" id="15"/>
          <p:cNvGrpSpPr/>
          <p:nvPr/>
        </p:nvGrpSpPr>
        <p:grpSpPr>
          <a:xfrm rot="0">
            <a:off x="6869524" y="4827055"/>
            <a:ext cx="1028340" cy="1028340"/>
            <a:chOff x="0" y="0"/>
            <a:chExt cx="1371120" cy="1371120"/>
          </a:xfrm>
        </p:grpSpPr>
        <p:grpSp>
          <p:nvGrpSpPr>
            <p:cNvPr name="Group 16" id="16"/>
            <p:cNvGrpSpPr/>
            <p:nvPr/>
          </p:nvGrpSpPr>
          <p:grpSpPr>
            <a:xfrm rot="0">
              <a:off x="0" y="0"/>
              <a:ext cx="1371120" cy="137112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18" id="18"/>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02</a:t>
              </a:r>
            </a:p>
          </p:txBody>
        </p:sp>
      </p:grpSp>
      <p:sp>
        <p:nvSpPr>
          <p:cNvPr name="TextBox 20" id="20"/>
          <p:cNvSpPr txBox="true"/>
          <p:nvPr/>
        </p:nvSpPr>
        <p:spPr>
          <a:xfrm rot="0">
            <a:off x="1827224" y="6128769"/>
            <a:ext cx="4404952" cy="2976880"/>
          </a:xfrm>
          <a:prstGeom prst="rect">
            <a:avLst/>
          </a:prstGeom>
        </p:spPr>
        <p:txBody>
          <a:bodyPr anchor="t" rtlCol="false" tIns="0" lIns="0" bIns="0" rIns="0">
            <a:spAutoFit/>
          </a:bodyPr>
          <a:lstStyle/>
          <a:p>
            <a:pPr algn="l">
              <a:lnSpc>
                <a:spcPts val="3919"/>
              </a:lnSpc>
            </a:pPr>
            <a:r>
              <a:rPr lang="en-US" sz="2799">
                <a:solidFill>
                  <a:srgbClr val="261310"/>
                </a:solidFill>
                <a:latin typeface="Questrial"/>
              </a:rPr>
              <a:t>Teknoloji Hazırlık Seviyelerinin her bir derecesi incelenerek bizden ne istediği konusunda bir anlam çıkarıldı</a:t>
            </a:r>
          </a:p>
        </p:txBody>
      </p:sp>
      <p:sp>
        <p:nvSpPr>
          <p:cNvPr name="TextBox 21" id="21"/>
          <p:cNvSpPr txBox="true"/>
          <p:nvPr/>
        </p:nvSpPr>
        <p:spPr>
          <a:xfrm rot="0">
            <a:off x="6924987" y="6128769"/>
            <a:ext cx="4438025" cy="2481580"/>
          </a:xfrm>
          <a:prstGeom prst="rect">
            <a:avLst/>
          </a:prstGeom>
        </p:spPr>
        <p:txBody>
          <a:bodyPr anchor="t" rtlCol="false" tIns="0" lIns="0" bIns="0" rIns="0">
            <a:spAutoFit/>
          </a:bodyPr>
          <a:lstStyle/>
          <a:p>
            <a:pPr algn="l">
              <a:lnSpc>
                <a:spcPts val="3919"/>
              </a:lnSpc>
            </a:pPr>
            <a:r>
              <a:rPr lang="en-US" sz="2799">
                <a:solidFill>
                  <a:srgbClr val="261310"/>
                </a:solidFill>
                <a:latin typeface="Questrial"/>
              </a:rPr>
              <a:t>Projemizin ilerleme adımlarının bu seviye ölçütlerine göre karşılık bulan maddeleri detaylı bir şekilde irdelendi. </a:t>
            </a:r>
          </a:p>
        </p:txBody>
      </p:sp>
      <p:grpSp>
        <p:nvGrpSpPr>
          <p:cNvPr name="Group 22" id="22"/>
          <p:cNvGrpSpPr/>
          <p:nvPr/>
        </p:nvGrpSpPr>
        <p:grpSpPr>
          <a:xfrm rot="0">
            <a:off x="11967288" y="4827055"/>
            <a:ext cx="1028340" cy="1028340"/>
            <a:chOff x="0" y="0"/>
            <a:chExt cx="1371120" cy="1371120"/>
          </a:xfrm>
        </p:grpSpPr>
        <p:grpSp>
          <p:nvGrpSpPr>
            <p:cNvPr name="Group 23" id="23"/>
            <p:cNvGrpSpPr/>
            <p:nvPr/>
          </p:nvGrpSpPr>
          <p:grpSpPr>
            <a:xfrm rot="0">
              <a:off x="0" y="0"/>
              <a:ext cx="1371120" cy="137112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733382" y="0"/>
                    </a:moveTo>
                    <a:lnTo>
                      <a:pt x="79418" y="0"/>
                    </a:lnTo>
                    <a:cubicBezTo>
                      <a:pt x="79418" y="43699"/>
                      <a:pt x="44079" y="79418"/>
                      <a:pt x="0" y="79418"/>
                    </a:cubicBezTo>
                    <a:lnTo>
                      <a:pt x="0" y="733382"/>
                    </a:lnTo>
                    <a:cubicBezTo>
                      <a:pt x="43699" y="733382"/>
                      <a:pt x="79418" y="768721"/>
                      <a:pt x="79418" y="812800"/>
                    </a:cubicBezTo>
                    <a:lnTo>
                      <a:pt x="733382" y="812800"/>
                    </a:lnTo>
                    <a:cubicBezTo>
                      <a:pt x="733382" y="769101"/>
                      <a:pt x="768721" y="733382"/>
                      <a:pt x="812800" y="733382"/>
                    </a:cubicBezTo>
                    <a:lnTo>
                      <a:pt x="812800" y="79418"/>
                    </a:lnTo>
                    <a:cubicBezTo>
                      <a:pt x="769101" y="79418"/>
                      <a:pt x="733382" y="44079"/>
                      <a:pt x="733382" y="0"/>
                    </a:cubicBezTo>
                    <a:close/>
                  </a:path>
                </a:pathLst>
              </a:custGeom>
              <a:solidFill>
                <a:srgbClr val="76AB9D"/>
              </a:solidFill>
            </p:spPr>
          </p:sp>
          <p:sp>
            <p:nvSpPr>
              <p:cNvPr name="TextBox 25" id="25"/>
              <p:cNvSpPr txBox="true"/>
              <p:nvPr/>
            </p:nvSpPr>
            <p:spPr>
              <a:xfrm>
                <a:off x="38100" y="-9525"/>
                <a:ext cx="736600" cy="784225"/>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70201" y="102418"/>
              <a:ext cx="1230718" cy="1213908"/>
            </a:xfrm>
            <a:prstGeom prst="rect">
              <a:avLst/>
            </a:prstGeom>
          </p:spPr>
          <p:txBody>
            <a:bodyPr anchor="t" rtlCol="false" tIns="0" lIns="0" bIns="0" rIns="0">
              <a:spAutoFit/>
            </a:bodyPr>
            <a:lstStyle/>
            <a:p>
              <a:pPr algn="ctr">
                <a:lnSpc>
                  <a:spcPts val="7699"/>
                </a:lnSpc>
                <a:spcBef>
                  <a:spcPct val="0"/>
                </a:spcBef>
              </a:pPr>
              <a:r>
                <a:rPr lang="en-US" sz="5499">
                  <a:solidFill>
                    <a:srgbClr val="261310"/>
                  </a:solidFill>
                  <a:latin typeface="29LT Adir Semi-Bold"/>
                </a:rPr>
                <a:t>03</a:t>
              </a:r>
            </a:p>
          </p:txBody>
        </p:sp>
      </p:grpSp>
      <p:sp>
        <p:nvSpPr>
          <p:cNvPr name="TextBox 27" id="27"/>
          <p:cNvSpPr txBox="true"/>
          <p:nvPr/>
        </p:nvSpPr>
        <p:spPr>
          <a:xfrm rot="0">
            <a:off x="12058338" y="6128769"/>
            <a:ext cx="4438025" cy="3472180"/>
          </a:xfrm>
          <a:prstGeom prst="rect">
            <a:avLst/>
          </a:prstGeom>
        </p:spPr>
        <p:txBody>
          <a:bodyPr anchor="t" rtlCol="false" tIns="0" lIns="0" bIns="0" rIns="0">
            <a:spAutoFit/>
          </a:bodyPr>
          <a:lstStyle/>
          <a:p>
            <a:pPr algn="l">
              <a:lnSpc>
                <a:spcPts val="3919"/>
              </a:lnSpc>
            </a:pPr>
            <a:r>
              <a:rPr lang="en-US" sz="2799">
                <a:solidFill>
                  <a:srgbClr val="261310"/>
                </a:solidFill>
                <a:latin typeface="Questrial"/>
              </a:rPr>
              <a:t>Yapılan değerlendirme neticesinde Teknolojik Hazırlık Seviyelerinin her bir adımının gerçekleştirildiği ve  9. derecesi olan seviye ile projemizin son adımının örtüştüğü kanısına varıldı. </a:t>
            </a:r>
          </a:p>
        </p:txBody>
      </p:sp>
      <p:sp>
        <p:nvSpPr>
          <p:cNvPr name="Freeform 28" id="28"/>
          <p:cNvSpPr/>
          <p:nvPr/>
        </p:nvSpPr>
        <p:spPr>
          <a:xfrm flipH="false" flipV="false" rot="-8378249">
            <a:off x="11360085" y="2122780"/>
            <a:ext cx="5389795" cy="2652629"/>
          </a:xfrm>
          <a:custGeom>
            <a:avLst/>
            <a:gdLst/>
            <a:ahLst/>
            <a:cxnLst/>
            <a:rect r="r" b="b" t="t" l="l"/>
            <a:pathLst>
              <a:path h="2652629" w="5389795">
                <a:moveTo>
                  <a:pt x="0" y="0"/>
                </a:moveTo>
                <a:lnTo>
                  <a:pt x="5389795" y="0"/>
                </a:lnTo>
                <a:lnTo>
                  <a:pt x="5389795" y="2652629"/>
                </a:lnTo>
                <a:lnTo>
                  <a:pt x="0" y="26526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9" id="29"/>
          <p:cNvSpPr/>
          <p:nvPr/>
        </p:nvSpPr>
        <p:spPr>
          <a:xfrm flipH="false" flipV="false" rot="0">
            <a:off x="7087211" y="7687517"/>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4">
              <a:alphaModFix amt="30000"/>
            </a:blip>
            <a:stretch>
              <a:fillRect l="0" t="-42528" r="0" b="-49379"/>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92716"/>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Freeform 9" id="9"/>
          <p:cNvSpPr/>
          <p:nvPr/>
        </p:nvSpPr>
        <p:spPr>
          <a:xfrm flipH="false" flipV="false" rot="0">
            <a:off x="13471444" y="1858803"/>
            <a:ext cx="3490725" cy="4102440"/>
          </a:xfrm>
          <a:custGeom>
            <a:avLst/>
            <a:gdLst/>
            <a:ahLst/>
            <a:cxnLst/>
            <a:rect r="r" b="b" t="t" l="l"/>
            <a:pathLst>
              <a:path h="4102440" w="3490725">
                <a:moveTo>
                  <a:pt x="0" y="0"/>
                </a:moveTo>
                <a:lnTo>
                  <a:pt x="3490725" y="0"/>
                </a:lnTo>
                <a:lnTo>
                  <a:pt x="3490725" y="4102440"/>
                </a:lnTo>
                <a:lnTo>
                  <a:pt x="0" y="4102440"/>
                </a:lnTo>
                <a:lnTo>
                  <a:pt x="0" y="0"/>
                </a:lnTo>
                <a:close/>
              </a:path>
            </a:pathLst>
          </a:custGeom>
          <a:blipFill>
            <a:blip r:embed="rId2"/>
            <a:stretch>
              <a:fillRect l="-13034" t="-4432" r="-16589" b="-5864"/>
            </a:stretch>
          </a:blipFill>
        </p:spPr>
      </p:sp>
      <p:sp>
        <p:nvSpPr>
          <p:cNvPr name="Freeform 10" id="10"/>
          <p:cNvSpPr/>
          <p:nvPr/>
        </p:nvSpPr>
        <p:spPr>
          <a:xfrm flipH="false" flipV="false" rot="-3878630">
            <a:off x="4342326" y="1471233"/>
            <a:ext cx="2034541" cy="1667625"/>
          </a:xfrm>
          <a:custGeom>
            <a:avLst/>
            <a:gdLst/>
            <a:ahLst/>
            <a:cxnLst/>
            <a:rect r="r" b="b" t="t" l="l"/>
            <a:pathLst>
              <a:path h="1667625" w="2034541">
                <a:moveTo>
                  <a:pt x="0" y="0"/>
                </a:moveTo>
                <a:lnTo>
                  <a:pt x="2034541" y="0"/>
                </a:lnTo>
                <a:lnTo>
                  <a:pt x="2034541" y="1667624"/>
                </a:lnTo>
                <a:lnTo>
                  <a:pt x="0" y="16676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2719178" y="6467075"/>
            <a:ext cx="4242992" cy="2681983"/>
          </a:xfrm>
          <a:custGeom>
            <a:avLst/>
            <a:gdLst/>
            <a:ahLst/>
            <a:cxnLst/>
            <a:rect r="r" b="b" t="t" l="l"/>
            <a:pathLst>
              <a:path h="2681983" w="4242992">
                <a:moveTo>
                  <a:pt x="0" y="0"/>
                </a:moveTo>
                <a:lnTo>
                  <a:pt x="4242991" y="0"/>
                </a:lnTo>
                <a:lnTo>
                  <a:pt x="4242991" y="2681983"/>
                </a:lnTo>
                <a:lnTo>
                  <a:pt x="0" y="2681983"/>
                </a:lnTo>
                <a:lnTo>
                  <a:pt x="0" y="0"/>
                </a:lnTo>
                <a:close/>
              </a:path>
            </a:pathLst>
          </a:custGeom>
          <a:blipFill>
            <a:blip r:embed="rId5"/>
            <a:stretch>
              <a:fillRect l="-7004" t="-21252" r="-5503" b="-23396"/>
            </a:stretch>
          </a:blipFill>
        </p:spPr>
      </p:sp>
      <p:sp>
        <p:nvSpPr>
          <p:cNvPr name="TextBox 12" id="12"/>
          <p:cNvSpPr txBox="true"/>
          <p:nvPr/>
        </p:nvSpPr>
        <p:spPr>
          <a:xfrm rot="0">
            <a:off x="5118086" y="3118717"/>
            <a:ext cx="8374502" cy="3656457"/>
          </a:xfrm>
          <a:prstGeom prst="rect">
            <a:avLst/>
          </a:prstGeom>
        </p:spPr>
        <p:txBody>
          <a:bodyPr anchor="t" rtlCol="false" tIns="0" lIns="0" bIns="0" rIns="0">
            <a:spAutoFit/>
          </a:bodyPr>
          <a:lstStyle/>
          <a:p>
            <a:pPr algn="ctr">
              <a:lnSpc>
                <a:spcPts val="13959"/>
              </a:lnSpc>
            </a:pPr>
            <a:r>
              <a:rPr lang="en-US" sz="14100">
                <a:solidFill>
                  <a:srgbClr val="261310"/>
                </a:solidFill>
                <a:latin typeface="Grand Cru S Bold"/>
              </a:rPr>
              <a:t>Thank</a:t>
            </a:r>
          </a:p>
          <a:p>
            <a:pPr algn="ctr">
              <a:lnSpc>
                <a:spcPts val="13959"/>
              </a:lnSpc>
            </a:pPr>
            <a:r>
              <a:rPr lang="en-US" sz="14100">
                <a:solidFill>
                  <a:srgbClr val="261310"/>
                </a:solidFill>
                <a:latin typeface="Grand Cru S Bold"/>
              </a:rPr>
              <a:t>you!</a:t>
            </a:r>
          </a:p>
        </p:txBody>
      </p:sp>
      <p:sp>
        <p:nvSpPr>
          <p:cNvPr name="Freeform 13" id="13"/>
          <p:cNvSpPr/>
          <p:nvPr/>
        </p:nvSpPr>
        <p:spPr>
          <a:xfrm flipH="false" flipV="false" rot="0">
            <a:off x="1481882" y="1858803"/>
            <a:ext cx="3502854" cy="6816969"/>
          </a:xfrm>
          <a:custGeom>
            <a:avLst/>
            <a:gdLst/>
            <a:ahLst/>
            <a:cxnLst/>
            <a:rect r="r" b="b" t="t" l="l"/>
            <a:pathLst>
              <a:path h="6816969" w="3502854">
                <a:moveTo>
                  <a:pt x="0" y="0"/>
                </a:moveTo>
                <a:lnTo>
                  <a:pt x="3502854" y="0"/>
                </a:lnTo>
                <a:lnTo>
                  <a:pt x="3502854" y="6816969"/>
                </a:lnTo>
                <a:lnTo>
                  <a:pt x="0" y="68169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9025787">
            <a:off x="10195987" y="1460182"/>
            <a:ext cx="2972937" cy="1463154"/>
          </a:xfrm>
          <a:custGeom>
            <a:avLst/>
            <a:gdLst/>
            <a:ahLst/>
            <a:cxnLst/>
            <a:rect r="r" b="b" t="t" l="l"/>
            <a:pathLst>
              <a:path h="1463154" w="2972937">
                <a:moveTo>
                  <a:pt x="0" y="0"/>
                </a:moveTo>
                <a:lnTo>
                  <a:pt x="2972937" y="0"/>
                </a:lnTo>
                <a:lnTo>
                  <a:pt x="2972937" y="1463153"/>
                </a:lnTo>
                <a:lnTo>
                  <a:pt x="0" y="14631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5" id="15"/>
          <p:cNvSpPr/>
          <p:nvPr/>
        </p:nvSpPr>
        <p:spPr>
          <a:xfrm flipH="false" flipV="false" rot="0">
            <a:off x="7087211" y="7119626"/>
            <a:ext cx="4113579" cy="2138674"/>
          </a:xfrm>
          <a:custGeom>
            <a:avLst/>
            <a:gdLst/>
            <a:ahLst/>
            <a:cxnLst/>
            <a:rect r="r" b="b" t="t" l="l"/>
            <a:pathLst>
              <a:path h="2138674" w="4113579">
                <a:moveTo>
                  <a:pt x="0" y="0"/>
                </a:moveTo>
                <a:lnTo>
                  <a:pt x="4113578" y="0"/>
                </a:lnTo>
                <a:lnTo>
                  <a:pt x="4113578" y="2138674"/>
                </a:lnTo>
                <a:lnTo>
                  <a:pt x="0" y="2138674"/>
                </a:lnTo>
                <a:lnTo>
                  <a:pt x="0" y="0"/>
                </a:lnTo>
                <a:close/>
              </a:path>
            </a:pathLst>
          </a:custGeom>
          <a:blipFill>
            <a:blip r:embed="rId10">
              <a:alphaModFix amt="29000"/>
            </a:blip>
            <a:stretch>
              <a:fillRect l="0" t="-42528" r="0" b="-49379"/>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DAGFqkuhfv4</dc:identifier>
  <dcterms:modified xsi:type="dcterms:W3CDTF">2011-08-01T06:04:30Z</dcterms:modified>
  <cp:revision>1</cp:revision>
  <dc:title>teknoloji hazırlık seviyeleri</dc:title>
</cp:coreProperties>
</file>

<file path=docProps/thumbnail.jpeg>
</file>